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356" r:id="rId6"/>
    <p:sldId id="260" r:id="rId7"/>
    <p:sldId id="261" r:id="rId8"/>
    <p:sldId id="357" r:id="rId9"/>
    <p:sldId id="374" r:id="rId10"/>
    <p:sldId id="375" r:id="rId11"/>
    <p:sldId id="262" r:id="rId12"/>
    <p:sldId id="263" r:id="rId13"/>
    <p:sldId id="265" r:id="rId14"/>
    <p:sldId id="266" r:id="rId15"/>
    <p:sldId id="268" r:id="rId16"/>
    <p:sldId id="269" r:id="rId17"/>
    <p:sldId id="361" r:id="rId18"/>
    <p:sldId id="359" r:id="rId19"/>
    <p:sldId id="360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368" r:id="rId31"/>
    <p:sldId id="36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367" r:id="rId44"/>
    <p:sldId id="365" r:id="rId45"/>
    <p:sldId id="362" r:id="rId46"/>
    <p:sldId id="363" r:id="rId47"/>
    <p:sldId id="364" r:id="rId48"/>
    <p:sldId id="366" r:id="rId49"/>
    <p:sldId id="291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8DFDE-036E-4871-A7A0-498FEC520C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84E0E7-8C24-4A33-8680-C57CDBDCC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2074A-1E1F-447A-BE9C-B6FF775CC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3BC6A-65DC-4571-B7E8-7A61B960D412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2B68D-6F96-47F9-A05F-07BF92C1D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B3767-3690-46AC-A117-86187385E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CFA9C-2F0C-47D2-82E2-57603AA7CD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667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267EF-06C3-4F83-9CE5-D88AC4EA6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4925AA-5ED6-4C30-80C9-FFFA1B2FB5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26C3E-98AE-4E98-A0DD-241103D9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3BC6A-65DC-4571-B7E8-7A61B960D412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282A4-ECF3-4C1D-AF08-BC0266ED6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1028C-1666-4CB8-9416-9ED5AF916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CFA9C-2F0C-47D2-82E2-57603AA7CD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7161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317E69-C011-4E78-9ECB-7201EFDD32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067EED-663C-4A0D-9097-06CED8B6FE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20C64-F9CE-4AE3-8F01-E617F90EC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3BC6A-65DC-4571-B7E8-7A61B960D412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66084-17F3-477B-AD02-2F63F0550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41393-361B-4812-A5FF-65BD1E97A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CFA9C-2F0C-47D2-82E2-57603AA7CD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43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84733-88C7-4ACB-B918-0511D6E6A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38EC0-46BB-4321-89FE-9CBBD8370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55E1A-8B13-47AD-B153-84BAB7E14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3BC6A-65DC-4571-B7E8-7A61B960D412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4E98A-0113-4D9F-97C5-C39EF605B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43454-3284-4827-BC60-01B69F2AD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CFA9C-2F0C-47D2-82E2-57603AA7CD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5188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BEAD2-5209-4679-B461-D7A714123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E12A2A-6CC2-4728-95C2-77E66874E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6FF6D-9E57-44D7-9561-5727FA64F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3BC6A-65DC-4571-B7E8-7A61B960D412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25814E-B60F-423A-B5D8-F2F43E31C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B0A49-E043-4484-9ED5-B8073E344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CFA9C-2F0C-47D2-82E2-57603AA7CD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4037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1F177-D823-4AD6-84AD-0440CB9B7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A2E41-315B-4303-94A5-C36E71FE9D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33AF70-461D-49CC-B8B4-1AEB1DD9E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BE831C-C16A-4EC7-9815-799972193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3BC6A-65DC-4571-B7E8-7A61B960D412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1BB428-4FD7-48EF-9187-E3BFB7693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144168-1A30-4165-BB87-BF6AF4B0B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CFA9C-2F0C-47D2-82E2-57603AA7CD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3933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8D5AA-912E-4E40-9B07-99BA4F5B6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375275-DA7A-48F9-AD0D-533C557CD6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61F4A-2C00-4024-AD3A-1D712B1704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9A5790-43DB-476F-959C-08AC54D5E1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538890-B351-4BB9-AB65-3712639A65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8757AC-ADE9-4F36-A85E-62D337ACD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3BC6A-65DC-4571-B7E8-7A61B960D412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E791B1-6599-4250-AAB6-FB19E50D7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8EDD82-AFAE-4C01-93F6-730076C60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CFA9C-2F0C-47D2-82E2-57603AA7CD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5063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D5670-227E-4F2C-AE6B-5E66F6591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0273FA-7AE7-4CF3-8878-D1587C062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3BC6A-65DC-4571-B7E8-7A61B960D412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B4D7D-C10E-4216-884A-E237F87FA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03A84B-A257-4831-B0FE-403E3D0CE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CFA9C-2F0C-47D2-82E2-57603AA7CD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5613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89C62-54FF-4B14-9A83-BB74555FF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3BC6A-65DC-4571-B7E8-7A61B960D412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A7E6E-188B-499C-81F9-47C05E8FF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9D831-ECE8-4672-85BF-08D3AB21E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CFA9C-2F0C-47D2-82E2-57603AA7CD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9642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32A51-1247-408A-8B4E-C9F7D82D3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CFBB2-86E1-4C6F-9DDD-64F74DD30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A3AA10-6326-4EC0-B564-21B459250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FB9DC2-2BA7-4DEE-A004-47693C607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3BC6A-65DC-4571-B7E8-7A61B960D412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58354D-F431-4A49-973E-43A3105BF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0933C9-72F1-41E1-9F9B-E50A2E0B7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CFA9C-2F0C-47D2-82E2-57603AA7CD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0973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F81E1-74CF-430E-AEAA-BA52F86F1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1F28D-24AD-424C-BBE1-080E9F1DC5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4E9D19-2B71-404E-A9E1-C471439BA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9E8C6B-1AE3-4B8F-A451-AB0F9DC7A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3BC6A-65DC-4571-B7E8-7A61B960D412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395F6-FE63-44BF-AA5D-9A1F530E9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393E3D-02C0-4FE2-B135-D8A5D1C4F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CFA9C-2F0C-47D2-82E2-57603AA7CD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3894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5CF6C6-535D-46C0-9CA0-00B482153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9295F-FC7F-4920-BDFA-B2DD6662E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A9F6CE-8673-4D85-8A62-6A99F9A945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3BC6A-65DC-4571-B7E8-7A61B960D412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34320-8755-4746-916A-6D37F481B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47C5E-10B3-49F9-ABE3-49C68ED021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5CFA9C-2F0C-47D2-82E2-57603AA7CD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0864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1013B-FDD6-404C-903D-0D9836C970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9331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92D050"/>
                </a:solidFill>
              </a:rPr>
              <a:t>Probability Mass Functions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rgbClr val="FFFF00"/>
                </a:solidFill>
              </a:rPr>
              <a:t>Distributions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Probability Density Functions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105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192B03-AA0C-4E57-904F-9355E95F74D7}"/>
              </a:ext>
            </a:extLst>
          </p:cNvPr>
          <p:cNvSpPr/>
          <p:nvPr/>
        </p:nvSpPr>
        <p:spPr>
          <a:xfrm>
            <a:off x="276225" y="494437"/>
            <a:ext cx="862965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 PMF: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 e-commerce website records the number of items customers buy per transaction.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a) Define the PMF for the number of items purchased.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b) What is the probability that a customer buys 3 items?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0CF884-49AC-4A5B-996E-3C617E4C6B8C}"/>
              </a:ext>
            </a:extLst>
          </p:cNvPr>
          <p:cNvSpPr/>
          <p:nvPr/>
        </p:nvSpPr>
        <p:spPr>
          <a:xfrm>
            <a:off x="514349" y="2592169"/>
            <a:ext cx="89916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a: Assume the random variable X represents the number of items purchased in a transaction. The data collected shows: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77B43C-4356-4F34-8B56-76BDC35FC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7" y="3562351"/>
            <a:ext cx="2105025" cy="361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98ECAA-EDFE-4A7C-BFBE-7F0576DD7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0" y="3562351"/>
            <a:ext cx="3352800" cy="342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EDB351-4893-4161-BC42-271EDB1CD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" y="4248152"/>
            <a:ext cx="1914525" cy="333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B8B3ED-A88B-46B7-B4E7-E15A38BFB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6626" y="4071938"/>
            <a:ext cx="2781300" cy="17762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50559B-6BFA-4532-AD71-70EE6E546B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7649" y="4581527"/>
            <a:ext cx="5143377" cy="7905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52265F-B3C9-4C0B-AF1F-30ABD18EE6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2625" y="6357746"/>
            <a:ext cx="1685925" cy="3238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09FAC6C-286A-4837-9D1E-00CF2F830C09}"/>
              </a:ext>
            </a:extLst>
          </p:cNvPr>
          <p:cNvSpPr/>
          <p:nvPr/>
        </p:nvSpPr>
        <p:spPr>
          <a:xfrm>
            <a:off x="623887" y="6312264"/>
            <a:ext cx="4656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b:  The probability that a customer buys 3 items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331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D8CE8E-F275-45FA-9A2F-C9E9A5977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A4B3B3-3518-45D0-B3BE-C82B770315AE}"/>
              </a:ext>
            </a:extLst>
          </p:cNvPr>
          <p:cNvSpPr/>
          <p:nvPr/>
        </p:nvSpPr>
        <p:spPr>
          <a:xfrm>
            <a:off x="0" y="5078027"/>
            <a:ext cx="3053918" cy="17799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C07214-39C3-4065-A26C-6FB0062F0D51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E6A450-0ED6-448A-9DC0-E68B246BB7B5}"/>
              </a:ext>
            </a:extLst>
          </p:cNvPr>
          <p:cNvSpPr/>
          <p:nvPr/>
        </p:nvSpPr>
        <p:spPr>
          <a:xfrm>
            <a:off x="6096000" y="3429000"/>
            <a:ext cx="5151120" cy="108813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843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8213C0-4536-4100-A1E2-D17C8323D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19D7C5-0993-4D98-AC82-F795C14177D9}"/>
              </a:ext>
            </a:extLst>
          </p:cNvPr>
          <p:cNvSpPr/>
          <p:nvPr/>
        </p:nvSpPr>
        <p:spPr>
          <a:xfrm>
            <a:off x="0" y="5078027"/>
            <a:ext cx="3053918" cy="17799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9B5460-26DF-455E-B7B3-66FAC6F1745E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FD44EE-8E90-4469-BB13-3EBB06081CCA}"/>
              </a:ext>
            </a:extLst>
          </p:cNvPr>
          <p:cNvSpPr/>
          <p:nvPr/>
        </p:nvSpPr>
        <p:spPr>
          <a:xfrm>
            <a:off x="4468368" y="3392424"/>
            <a:ext cx="7501128" cy="26426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451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4157CA-8719-4105-A5A7-66F6DAD48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FDE48B-6D63-4B42-9092-84732C3EE4D8}"/>
              </a:ext>
            </a:extLst>
          </p:cNvPr>
          <p:cNvSpPr/>
          <p:nvPr/>
        </p:nvSpPr>
        <p:spPr>
          <a:xfrm>
            <a:off x="0" y="5078027"/>
            <a:ext cx="3053918" cy="17799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1A2A07-0EC5-449D-A71A-2541DCE66CC8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B454A0-EAF2-4591-9D05-AAF4A43E5A46}"/>
              </a:ext>
            </a:extLst>
          </p:cNvPr>
          <p:cNvSpPr/>
          <p:nvPr/>
        </p:nvSpPr>
        <p:spPr>
          <a:xfrm>
            <a:off x="4178808" y="2551176"/>
            <a:ext cx="4032504" cy="4169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C5A495-14C1-4911-826E-BED08752218B}"/>
              </a:ext>
            </a:extLst>
          </p:cNvPr>
          <p:cNvSpPr/>
          <p:nvPr/>
        </p:nvSpPr>
        <p:spPr>
          <a:xfrm>
            <a:off x="7933944" y="2551176"/>
            <a:ext cx="4032504" cy="4169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BC1F75-5547-42BE-A9D8-89A050FC26E6}"/>
              </a:ext>
            </a:extLst>
          </p:cNvPr>
          <p:cNvSpPr/>
          <p:nvPr/>
        </p:nvSpPr>
        <p:spPr>
          <a:xfrm>
            <a:off x="6030468" y="1953768"/>
            <a:ext cx="4032504" cy="7254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041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ADF4DF-734D-4CA1-9B87-2AE98A6F2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681BEF6-82D3-4D06-A77E-D6FBB86F844E}"/>
              </a:ext>
            </a:extLst>
          </p:cNvPr>
          <p:cNvSpPr/>
          <p:nvPr/>
        </p:nvSpPr>
        <p:spPr>
          <a:xfrm>
            <a:off x="0" y="5078027"/>
            <a:ext cx="3053918" cy="17799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E627FB-91C9-4838-AF3F-77E749BE7364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4941E4-9591-484B-BE26-7F8A945A772F}"/>
              </a:ext>
            </a:extLst>
          </p:cNvPr>
          <p:cNvSpPr/>
          <p:nvPr/>
        </p:nvSpPr>
        <p:spPr>
          <a:xfrm>
            <a:off x="8119872" y="2715768"/>
            <a:ext cx="3822192" cy="40050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0D375C-3886-4D0E-AE24-C427B8F96181}"/>
              </a:ext>
            </a:extLst>
          </p:cNvPr>
          <p:cNvSpPr/>
          <p:nvPr/>
        </p:nvSpPr>
        <p:spPr>
          <a:xfrm>
            <a:off x="249936" y="0"/>
            <a:ext cx="4075175" cy="17799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03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50FA69-861E-42FA-A33B-850055245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09C7DE-5B5A-45C6-8090-839A6109290C}"/>
              </a:ext>
            </a:extLst>
          </p:cNvPr>
          <p:cNvSpPr/>
          <p:nvPr/>
        </p:nvSpPr>
        <p:spPr>
          <a:xfrm>
            <a:off x="0" y="5078027"/>
            <a:ext cx="3053918" cy="17799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4D28CF-960B-406E-B447-B2743770FF64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7AFBF8-A38E-49D1-B2AC-42F8BB6BF971}"/>
              </a:ext>
            </a:extLst>
          </p:cNvPr>
          <p:cNvSpPr/>
          <p:nvPr/>
        </p:nvSpPr>
        <p:spPr>
          <a:xfrm>
            <a:off x="4169664" y="1792224"/>
            <a:ext cx="6702552" cy="7589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C20435-491D-4873-8265-549CC213052E}"/>
              </a:ext>
            </a:extLst>
          </p:cNvPr>
          <p:cNvSpPr/>
          <p:nvPr/>
        </p:nvSpPr>
        <p:spPr>
          <a:xfrm>
            <a:off x="4169664" y="2724912"/>
            <a:ext cx="6702552" cy="7589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B4A46B-EB30-4969-94C2-6B111B3C101B}"/>
              </a:ext>
            </a:extLst>
          </p:cNvPr>
          <p:cNvSpPr/>
          <p:nvPr/>
        </p:nvSpPr>
        <p:spPr>
          <a:xfrm>
            <a:off x="4169664" y="3621024"/>
            <a:ext cx="6702552" cy="7589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1DC2A7-5733-41F4-96A1-1D39771EE0DA}"/>
              </a:ext>
            </a:extLst>
          </p:cNvPr>
          <p:cNvSpPr/>
          <p:nvPr/>
        </p:nvSpPr>
        <p:spPr>
          <a:xfrm>
            <a:off x="4169664" y="4562123"/>
            <a:ext cx="6702552" cy="7589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E10380-EC95-42CE-8D61-A3CF767E819A}"/>
              </a:ext>
            </a:extLst>
          </p:cNvPr>
          <p:cNvSpPr/>
          <p:nvPr/>
        </p:nvSpPr>
        <p:spPr>
          <a:xfrm>
            <a:off x="4169664" y="5466647"/>
            <a:ext cx="6702552" cy="7589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F463A2-4BA8-4DB0-A2E0-C04D4A0B0552}"/>
              </a:ext>
            </a:extLst>
          </p:cNvPr>
          <p:cNvSpPr/>
          <p:nvPr/>
        </p:nvSpPr>
        <p:spPr>
          <a:xfrm>
            <a:off x="9189720" y="3200400"/>
            <a:ext cx="2697480" cy="6766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7C6645-34B4-4679-92DD-7A036BE72461}"/>
              </a:ext>
            </a:extLst>
          </p:cNvPr>
          <p:cNvSpPr/>
          <p:nvPr/>
        </p:nvSpPr>
        <p:spPr>
          <a:xfrm>
            <a:off x="124968" y="562722"/>
            <a:ext cx="3605784" cy="33143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305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000DE4-D6DA-4E1C-92B1-FB62C659C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5854AC5-BE0A-4450-A3C7-881601CC22A0}"/>
              </a:ext>
            </a:extLst>
          </p:cNvPr>
          <p:cNvSpPr/>
          <p:nvPr/>
        </p:nvSpPr>
        <p:spPr>
          <a:xfrm>
            <a:off x="0" y="5078027"/>
            <a:ext cx="3053918" cy="17799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F773C3-956D-48A0-B512-B40AC955256C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EE47CD-8C92-4771-A540-2E638A1E5CB8}"/>
              </a:ext>
            </a:extLst>
          </p:cNvPr>
          <p:cNvSpPr/>
          <p:nvPr/>
        </p:nvSpPr>
        <p:spPr>
          <a:xfrm>
            <a:off x="4443984" y="2249424"/>
            <a:ext cx="6702552" cy="7589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EF9402-55FA-4D4A-897C-D4971BBD8499}"/>
              </a:ext>
            </a:extLst>
          </p:cNvPr>
          <p:cNvSpPr/>
          <p:nvPr/>
        </p:nvSpPr>
        <p:spPr>
          <a:xfrm>
            <a:off x="4443984" y="3346704"/>
            <a:ext cx="6702552" cy="7589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D9D6C4-02D0-436E-BF70-35C61DFBEC6A}"/>
              </a:ext>
            </a:extLst>
          </p:cNvPr>
          <p:cNvSpPr/>
          <p:nvPr/>
        </p:nvSpPr>
        <p:spPr>
          <a:xfrm>
            <a:off x="4507992" y="4343400"/>
            <a:ext cx="6702552" cy="7589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304F54-E76A-4F49-A87E-38E1439B22A7}"/>
              </a:ext>
            </a:extLst>
          </p:cNvPr>
          <p:cNvSpPr/>
          <p:nvPr/>
        </p:nvSpPr>
        <p:spPr>
          <a:xfrm>
            <a:off x="4379976" y="5340096"/>
            <a:ext cx="6702552" cy="7589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242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8BE980-348F-438B-961E-E87450477847}"/>
              </a:ext>
            </a:extLst>
          </p:cNvPr>
          <p:cNvSpPr/>
          <p:nvPr/>
        </p:nvSpPr>
        <p:spPr>
          <a:xfrm>
            <a:off x="77724" y="366623"/>
            <a:ext cx="657910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Give examples from real world where Bernoulli distributions can be applied?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tudio-Feixen-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Online Advertising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Scenario: Whether a user clicks on an online ad or not.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Outcomes: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Success: The user clicks on the ad.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Failure: The user does not click on the ad.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Case: Understanding click-through rates for digital marketing campaigns.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tudio-Feixen-Sans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D8DCE73-1492-4C95-9DC7-323D19862954}"/>
              </a:ext>
            </a:extLst>
          </p:cNvPr>
          <p:cNvSpPr/>
          <p:nvPr/>
        </p:nvSpPr>
        <p:spPr>
          <a:xfrm>
            <a:off x="6220968" y="1038546"/>
            <a:ext cx="609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Voting </a:t>
            </a:r>
            <a:r>
              <a:rPr kumimoji="0" lang="en-I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Behavior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Scenario: Determining whether an individual will vote for a candidate.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Outcomes: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Success: The individual votes for the candidate.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Failure: The individual does not vote for the candidate.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Case: </a:t>
            </a:r>
            <a:r>
              <a:rPr kumimoji="0" lang="en-I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Modeling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binary voting </a:t>
            </a:r>
            <a:r>
              <a:rPr kumimoji="0" lang="en-I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behavior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opinion polls.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E86415-2967-49AA-BAE4-F3F4F9CA51C3}"/>
              </a:ext>
            </a:extLst>
          </p:cNvPr>
          <p:cNvSpPr txBox="1"/>
          <p:nvPr/>
        </p:nvSpPr>
        <p:spPr>
          <a:xfrm>
            <a:off x="6220968" y="2877793"/>
            <a:ext cx="56327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Quality Control in Manufacturing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Scenario: Inspecting whether a product meets quality standards.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Outcomes: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Success: The product passes the quality check.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Failure: The product fails the quality check.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Case: Estimating defect rates in production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B37349-5321-43D2-BC9F-019531FC065A}"/>
              </a:ext>
            </a:extLst>
          </p:cNvPr>
          <p:cNvSpPr txBox="1"/>
          <p:nvPr/>
        </p:nvSpPr>
        <p:spPr>
          <a:xfrm>
            <a:off x="77724" y="2798064"/>
            <a:ext cx="545896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Medical Trials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Scenario: Testing if a new drug is effective.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Outcomes: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Success: The patient responds positively to the drug.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Failure: The patient does not respond positively.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Case: Modelling individual trial results for hypothesis testing.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2BF5F5-93B2-4985-8E2E-74FD76280D92}"/>
              </a:ext>
            </a:extLst>
          </p:cNvPr>
          <p:cNvSpPr txBox="1"/>
          <p:nvPr/>
        </p:nvSpPr>
        <p:spPr>
          <a:xfrm>
            <a:off x="77724" y="4994869"/>
            <a:ext cx="56327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defRPr sz="1600">
                <a:solidFill>
                  <a:srgbClr val="00B050"/>
                </a:solidFill>
              </a:defRPr>
            </a:lvl1pPr>
            <a:lvl2pPr lvl="1">
              <a:defRPr sz="1600">
                <a:solidFill>
                  <a:srgbClr val="00B050"/>
                </a:solidFill>
              </a:defRPr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Sports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Scenario: Whether a cricket player hits a boundary on a given ball.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Outcomes: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Success: The player hits a boundary.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Failure: The player does not hit a boundary.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Case: </a:t>
            </a:r>
            <a:r>
              <a:rPr kumimoji="0" lang="en-I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Analyzing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performance metrics of players.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96019A-1CE8-49B2-999D-C1BEE4A446F5}"/>
              </a:ext>
            </a:extLst>
          </p:cNvPr>
          <p:cNvSpPr txBox="1"/>
          <p:nvPr/>
        </p:nvSpPr>
        <p:spPr>
          <a:xfrm>
            <a:off x="6248853" y="4824012"/>
            <a:ext cx="557693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Subscription Renewals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Scenario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Whether a user renews their subscription to a service.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Outcomes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Success: The user renews.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Failure: The user does not renew.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Case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Calculating churn rates for subscription-based businesses.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513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8BE980-348F-438B-961E-E87450477847}"/>
              </a:ext>
            </a:extLst>
          </p:cNvPr>
          <p:cNvSpPr/>
          <p:nvPr/>
        </p:nvSpPr>
        <p:spPr>
          <a:xfrm>
            <a:off x="169164" y="596128"/>
            <a:ext cx="1168908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Summary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Bernoulli distributions form the foundation of many statistical concepts and are essential components in data science. Their simple binary nature, combined with wide-ranging applications in machine learning, hypothesis testing, and simulation, makes them a key framework for analyzing and modeling binary outcomes.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Here are the takeaways: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Bernoulli distributions model single trials with two possible outcomes.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probability of success p is the key parameter that defines the distribution.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They have many applications in binary classification, hypothesis testing, and simulations.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Powerful, alternatives like binomial and geometric distributions may be more appropriate in certain scenarios.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tudio-Feixen-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9100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8BE980-348F-438B-961E-E87450477847}"/>
              </a:ext>
            </a:extLst>
          </p:cNvPr>
          <p:cNvSpPr/>
          <p:nvPr/>
        </p:nvSpPr>
        <p:spPr>
          <a:xfrm>
            <a:off x="77724" y="366623"/>
            <a:ext cx="11689080" cy="643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FAQs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a Bernoulli distribution?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Bernoulli distribution is a discrete probability distribution for a random variable that has only two possible outcomes: success (usually denoted as 1) or failure (usually denoted as 0). It is characterized by a single parameter p, which represents the probability of success.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Bernoulli distributions be used for hypothesis testing?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Yes, Bernoulli distributions are commonly used in hypothesis testing, especially for scenarios involving proportions or success rates. They're particularly useful in A/B testing, where you're comparing the success rates of two different strategies or treatments.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can I estimate the parameter p of a Bernoulli distribution from data?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most common method to estimate p is the maximum likelihood estimation (MLE). For a Bernoulli distribution, the MLE of p is simply the proportion of successes in your sample. For example, if you observe 7 successes out of 10 trials, your estimate of p would be 0.7.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What's the difference between a Bernoulli and a Binomial distribution?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Bernoulli distribution models a single trial with two possible outcomes, while a Binomial distribution models the number of successes in a fixed number of independent Bernoulli trials. You can think of a Binomial distribution as a sum of multiple Bernoulli distributions.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tudio-Feixen-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731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179C08-08D1-4274-9766-8C650FA5A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596011-3A72-4A69-84DB-02E4B4933620}"/>
              </a:ext>
            </a:extLst>
          </p:cNvPr>
          <p:cNvSpPr/>
          <p:nvPr/>
        </p:nvSpPr>
        <p:spPr>
          <a:xfrm>
            <a:off x="0" y="5078027"/>
            <a:ext cx="3053918" cy="17799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CCF686-1E55-4E32-A2BC-45D46F0CF341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9645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53CBF7-645E-4561-9C39-265A394D2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30096EA-BDB8-4C0F-9BA3-2093971A14D8}"/>
              </a:ext>
            </a:extLst>
          </p:cNvPr>
          <p:cNvSpPr/>
          <p:nvPr/>
        </p:nvSpPr>
        <p:spPr>
          <a:xfrm>
            <a:off x="0" y="5078027"/>
            <a:ext cx="3053918" cy="17799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E5D2D1-34DC-40C0-94A9-61EDDFAAF99C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E499E4-CC8D-4E21-8632-B8DC2825D1DA}"/>
              </a:ext>
            </a:extLst>
          </p:cNvPr>
          <p:cNvSpPr/>
          <p:nvPr/>
        </p:nvSpPr>
        <p:spPr>
          <a:xfrm>
            <a:off x="3511296" y="1883664"/>
            <a:ext cx="8513064" cy="154533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49ECB4-67DC-405A-AE7B-DADFE1652C19}"/>
              </a:ext>
            </a:extLst>
          </p:cNvPr>
          <p:cNvSpPr/>
          <p:nvPr/>
        </p:nvSpPr>
        <p:spPr>
          <a:xfrm>
            <a:off x="3678936" y="3825077"/>
            <a:ext cx="8513064" cy="154533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240596-5117-4F3A-94F4-106102490F15}"/>
              </a:ext>
            </a:extLst>
          </p:cNvPr>
          <p:cNvSpPr/>
          <p:nvPr/>
        </p:nvSpPr>
        <p:spPr>
          <a:xfrm>
            <a:off x="3678936" y="5614415"/>
            <a:ext cx="8513064" cy="12041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463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DF6C5E-5232-45BA-B64D-ED09AB5A6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C48043E-FAAF-494C-909A-17A717EE0777}"/>
              </a:ext>
            </a:extLst>
          </p:cNvPr>
          <p:cNvSpPr/>
          <p:nvPr/>
        </p:nvSpPr>
        <p:spPr>
          <a:xfrm>
            <a:off x="0" y="5078027"/>
            <a:ext cx="3053918" cy="17799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0F55BF-6A8B-4A19-8E74-E0879793C028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09E170-3DE3-4A86-9982-C8E6BC52F448}"/>
              </a:ext>
            </a:extLst>
          </p:cNvPr>
          <p:cNvSpPr/>
          <p:nvPr/>
        </p:nvSpPr>
        <p:spPr>
          <a:xfrm>
            <a:off x="3538728" y="3840480"/>
            <a:ext cx="8513064" cy="154533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028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EA757E-0D80-417C-9D8B-C65FFD9D2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0A23676-6121-471C-BDA4-3EB6969A4C5B}"/>
              </a:ext>
            </a:extLst>
          </p:cNvPr>
          <p:cNvSpPr/>
          <p:nvPr/>
        </p:nvSpPr>
        <p:spPr>
          <a:xfrm>
            <a:off x="0" y="5078027"/>
            <a:ext cx="3053918" cy="17799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C025A-88B6-4A70-A62E-5D0EAB56454D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293DCF-3DEE-4F71-882F-552FA8666EAC}"/>
              </a:ext>
            </a:extLst>
          </p:cNvPr>
          <p:cNvSpPr/>
          <p:nvPr/>
        </p:nvSpPr>
        <p:spPr>
          <a:xfrm>
            <a:off x="2770632" y="2587752"/>
            <a:ext cx="8513064" cy="154533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183CB8-786B-46F1-AB41-4C817B3A1760}"/>
              </a:ext>
            </a:extLst>
          </p:cNvPr>
          <p:cNvSpPr/>
          <p:nvPr/>
        </p:nvSpPr>
        <p:spPr>
          <a:xfrm>
            <a:off x="3053918" y="4047744"/>
            <a:ext cx="8513064" cy="154533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BBC1F3-171F-4C0F-9F48-C60B672EE632}"/>
              </a:ext>
            </a:extLst>
          </p:cNvPr>
          <p:cNvSpPr/>
          <p:nvPr/>
        </p:nvSpPr>
        <p:spPr>
          <a:xfrm>
            <a:off x="3243072" y="5012466"/>
            <a:ext cx="8513064" cy="154533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231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4B95B3-AC07-4B7F-8B6D-B119CFB8C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4051521-DA7F-4877-BA54-944082E1F452}"/>
              </a:ext>
            </a:extLst>
          </p:cNvPr>
          <p:cNvSpPr/>
          <p:nvPr/>
        </p:nvSpPr>
        <p:spPr>
          <a:xfrm>
            <a:off x="0" y="5078027"/>
            <a:ext cx="3053918" cy="17799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64C3AB-1C87-4E49-BA97-3815D6D388E4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BC8AC6-5A43-4644-96EC-4979584650F3}"/>
              </a:ext>
            </a:extLst>
          </p:cNvPr>
          <p:cNvSpPr/>
          <p:nvPr/>
        </p:nvSpPr>
        <p:spPr>
          <a:xfrm>
            <a:off x="3118104" y="4305358"/>
            <a:ext cx="8513064" cy="17799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84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4BD014-5FD5-4B9A-8743-1BCD2C607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7D7259-8E04-45C2-ACF5-044C7C8B844E}"/>
              </a:ext>
            </a:extLst>
          </p:cNvPr>
          <p:cNvSpPr/>
          <p:nvPr/>
        </p:nvSpPr>
        <p:spPr>
          <a:xfrm>
            <a:off x="0" y="5078027"/>
            <a:ext cx="3053918" cy="17799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40CB45-3183-464F-A07D-F43619D99BFF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1618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49BA6D-4196-4080-823A-876054E9C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122B45-C8DC-4107-8A78-89D9A5142B1C}"/>
              </a:ext>
            </a:extLst>
          </p:cNvPr>
          <p:cNvSpPr/>
          <p:nvPr/>
        </p:nvSpPr>
        <p:spPr>
          <a:xfrm>
            <a:off x="0" y="5078027"/>
            <a:ext cx="3053918" cy="17799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4830DB-285C-41B7-A819-6D069300B606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904FFB-C950-4617-B8DA-76BF4FEFD8E6}"/>
              </a:ext>
            </a:extLst>
          </p:cNvPr>
          <p:cNvSpPr/>
          <p:nvPr/>
        </p:nvSpPr>
        <p:spPr>
          <a:xfrm>
            <a:off x="3678936" y="2539013"/>
            <a:ext cx="8513064" cy="17799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09EBD6-959C-4518-99D4-829ECCFEF53D}"/>
              </a:ext>
            </a:extLst>
          </p:cNvPr>
          <p:cNvSpPr/>
          <p:nvPr/>
        </p:nvSpPr>
        <p:spPr>
          <a:xfrm>
            <a:off x="3678936" y="4428773"/>
            <a:ext cx="8513064" cy="17799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29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566DDF-A9A2-40D7-B7A1-A991982F4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23527D-B054-4083-BC22-BA8124B8F1CB}"/>
              </a:ext>
            </a:extLst>
          </p:cNvPr>
          <p:cNvSpPr/>
          <p:nvPr/>
        </p:nvSpPr>
        <p:spPr>
          <a:xfrm>
            <a:off x="0" y="5078027"/>
            <a:ext cx="3053918" cy="17799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5C89FF-F115-4652-B945-685FF014490E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B8D51B-90FF-497D-B672-85A627B7FDBF}"/>
              </a:ext>
            </a:extLst>
          </p:cNvPr>
          <p:cNvSpPr/>
          <p:nvPr/>
        </p:nvSpPr>
        <p:spPr>
          <a:xfrm>
            <a:off x="5526024" y="2011681"/>
            <a:ext cx="2731008" cy="417880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9018DF-8800-4BA8-9039-4E55D38F0C49}"/>
              </a:ext>
            </a:extLst>
          </p:cNvPr>
          <p:cNvSpPr/>
          <p:nvPr/>
        </p:nvSpPr>
        <p:spPr>
          <a:xfrm>
            <a:off x="2795016" y="1926337"/>
            <a:ext cx="2731008" cy="417880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489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4E98B3-9016-4F20-A7A9-D0C0B4273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C9DD622-E414-4DAE-B43A-A4FBFBE96622}"/>
              </a:ext>
            </a:extLst>
          </p:cNvPr>
          <p:cNvSpPr/>
          <p:nvPr/>
        </p:nvSpPr>
        <p:spPr>
          <a:xfrm>
            <a:off x="0" y="5078027"/>
            <a:ext cx="3053918" cy="17799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1B1633-0A24-4B07-AC92-C7CB8AD7621A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6426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E20033-9338-4FB9-983A-0BC816A039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72"/>
          <a:stretch/>
        </p:blipFill>
        <p:spPr>
          <a:xfrm>
            <a:off x="0" y="0"/>
            <a:ext cx="12192000" cy="64895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9B0355-3BAF-429E-A0B9-AB0032C14CA1}"/>
              </a:ext>
            </a:extLst>
          </p:cNvPr>
          <p:cNvSpPr/>
          <p:nvPr/>
        </p:nvSpPr>
        <p:spPr>
          <a:xfrm>
            <a:off x="0" y="5078027"/>
            <a:ext cx="3053918" cy="17799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D63BDA-A1C9-43E2-B047-66466A634376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7F751A-DE04-46D2-804C-4391CD8BAEE4}"/>
              </a:ext>
            </a:extLst>
          </p:cNvPr>
          <p:cNvSpPr/>
          <p:nvPr/>
        </p:nvSpPr>
        <p:spPr>
          <a:xfrm>
            <a:off x="2795016" y="1926337"/>
            <a:ext cx="7967472" cy="417880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718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811462-8FFF-47EB-8F19-C512AF8C1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0EED39-E9BA-485C-A1DA-9251A46101A5}"/>
              </a:ext>
            </a:extLst>
          </p:cNvPr>
          <p:cNvSpPr/>
          <p:nvPr/>
        </p:nvSpPr>
        <p:spPr>
          <a:xfrm>
            <a:off x="0" y="5078027"/>
            <a:ext cx="3053918" cy="17799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B3EF56-B5ED-4F26-B9B0-4EDAA5280B36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6B7690-3460-406C-B13F-33A47E0782E1}"/>
              </a:ext>
            </a:extLst>
          </p:cNvPr>
          <p:cNvSpPr/>
          <p:nvPr/>
        </p:nvSpPr>
        <p:spPr>
          <a:xfrm>
            <a:off x="2795016" y="1926337"/>
            <a:ext cx="7985760" cy="417880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792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72B871-7819-48D7-B369-6C0D2DF59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B2FB08F-AE84-44AB-9849-5F9FF88250EF}"/>
              </a:ext>
            </a:extLst>
          </p:cNvPr>
          <p:cNvSpPr/>
          <p:nvPr/>
        </p:nvSpPr>
        <p:spPr>
          <a:xfrm>
            <a:off x="0" y="5078027"/>
            <a:ext cx="3053918" cy="17799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2D3B9F-57DD-43E9-9385-4087211BE8CE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EAACD2-AB83-40A6-AA2B-6643932CB068}"/>
              </a:ext>
            </a:extLst>
          </p:cNvPr>
          <p:cNvSpPr/>
          <p:nvPr/>
        </p:nvSpPr>
        <p:spPr>
          <a:xfrm>
            <a:off x="133165" y="2281561"/>
            <a:ext cx="4136994" cy="36398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8AE642-0576-40A9-B6EC-94B0BB5F5563}"/>
              </a:ext>
            </a:extLst>
          </p:cNvPr>
          <p:cNvSpPr/>
          <p:nvPr/>
        </p:nvSpPr>
        <p:spPr>
          <a:xfrm>
            <a:off x="4502458" y="1988598"/>
            <a:ext cx="7029635" cy="6569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406DAC-C1DE-409F-889C-661395C5B0C6}"/>
              </a:ext>
            </a:extLst>
          </p:cNvPr>
          <p:cNvSpPr/>
          <p:nvPr/>
        </p:nvSpPr>
        <p:spPr>
          <a:xfrm>
            <a:off x="4438835" y="3089430"/>
            <a:ext cx="7457243" cy="11230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E42CEF-7E43-45E8-8207-9F3768EAA3F2}"/>
              </a:ext>
            </a:extLst>
          </p:cNvPr>
          <p:cNvSpPr/>
          <p:nvPr/>
        </p:nvSpPr>
        <p:spPr>
          <a:xfrm>
            <a:off x="4270159" y="4516514"/>
            <a:ext cx="7457243" cy="22043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solidFill>
                  <a:prstClr val="black"/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541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8BE980-348F-438B-961E-E87450477847}"/>
              </a:ext>
            </a:extLst>
          </p:cNvPr>
          <p:cNvSpPr/>
          <p:nvPr/>
        </p:nvSpPr>
        <p:spPr>
          <a:xfrm>
            <a:off x="187452" y="1052423"/>
            <a:ext cx="923086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Online Advertising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Scenario: Whether a user clicks on an online ad or not.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Outcomes: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Success: The user clicks on the ad.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Failure: The user does not click on the ad.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Case: Understanding click-through rates for digital marketing campaigns.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tudio-Feixen-Sans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50F5E8-7F06-42C6-82BE-79176DAD9D43}"/>
              </a:ext>
            </a:extLst>
          </p:cNvPr>
          <p:cNvSpPr/>
          <p:nvPr/>
        </p:nvSpPr>
        <p:spPr>
          <a:xfrm>
            <a:off x="187452" y="3703717"/>
            <a:ext cx="1006297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Online Advertising Campaigns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Scenario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Out of 1,000 users who see an ad, how many will click on it?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 Features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user sees the ad (independent trials).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Success: The user clicks on the ad.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Failure: The user does not click on the ad.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Case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Estimating the click-through rate for a campaign.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1723EC-BB7D-420B-8FED-3107CD9579F7}"/>
              </a:ext>
            </a:extLst>
          </p:cNvPr>
          <p:cNvSpPr/>
          <p:nvPr/>
        </p:nvSpPr>
        <p:spPr>
          <a:xfrm>
            <a:off x="3030096" y="0"/>
            <a:ext cx="61318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Bernoulli Vs Binomial</a:t>
            </a:r>
          </a:p>
        </p:txBody>
      </p:sp>
    </p:spTree>
    <p:extLst>
      <p:ext uri="{BB962C8B-B14F-4D97-AF65-F5344CB8AC3E}">
        <p14:creationId xmlns:p14="http://schemas.microsoft.com/office/powerpoint/2010/main" val="216713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B99FB6-4D12-4B5F-B606-A71343A0FE00}"/>
              </a:ext>
            </a:extLst>
          </p:cNvPr>
          <p:cNvSpPr txBox="1"/>
          <p:nvPr/>
        </p:nvSpPr>
        <p:spPr>
          <a:xfrm>
            <a:off x="399665" y="838545"/>
            <a:ext cx="87622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Medical Trials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Scenario: Testing if a new drug is effective.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Outcomes: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Success: The patient responds positively to the drug.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Failure: The patient does not respond positively.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Case: Modelling individual trial results for hypothesis testing.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47DC2EA-2413-4F0B-AA61-9AB51059B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762" y="3772686"/>
            <a:ext cx="11505438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Scenario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: In a clinical trial of 50 patients, how many respond positively to a new drug?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Key Features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Each patients response is independent.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Success: The patient responds positively.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Failure: The patient does not respond.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Use Case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: Estimating the effectiveness of the drug.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03AA46-35CD-45E4-BCD4-667DCA702861}"/>
              </a:ext>
            </a:extLst>
          </p:cNvPr>
          <p:cNvSpPr/>
          <p:nvPr/>
        </p:nvSpPr>
        <p:spPr>
          <a:xfrm>
            <a:off x="3030096" y="0"/>
            <a:ext cx="61318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Bernoulli Vs Binomial</a:t>
            </a:r>
          </a:p>
        </p:txBody>
      </p:sp>
    </p:spTree>
    <p:extLst>
      <p:ext uri="{BB962C8B-B14F-4D97-AF65-F5344CB8AC3E}">
        <p14:creationId xmlns:p14="http://schemas.microsoft.com/office/powerpoint/2010/main" val="319627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F16FC-A5B1-4394-98DC-A12D4B6B0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7E83CF4-11DC-4EE5-9AC2-3270E2507D39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482B20-82E9-453E-AC41-4C5A88C4D4FA}"/>
              </a:ext>
            </a:extLst>
          </p:cNvPr>
          <p:cNvSpPr/>
          <p:nvPr/>
        </p:nvSpPr>
        <p:spPr>
          <a:xfrm>
            <a:off x="4578096" y="1780033"/>
            <a:ext cx="5992368" cy="807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FF7557-0B93-49B4-9E39-BAB9CF88F5F3}"/>
              </a:ext>
            </a:extLst>
          </p:cNvPr>
          <p:cNvSpPr/>
          <p:nvPr/>
        </p:nvSpPr>
        <p:spPr>
          <a:xfrm>
            <a:off x="4578096" y="3166873"/>
            <a:ext cx="6961632" cy="807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9916D9-D138-4373-9F08-F7F2995DBB51}"/>
              </a:ext>
            </a:extLst>
          </p:cNvPr>
          <p:cNvSpPr/>
          <p:nvPr/>
        </p:nvSpPr>
        <p:spPr>
          <a:xfrm>
            <a:off x="4578096" y="4794505"/>
            <a:ext cx="6879336" cy="807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E52C4F-7D19-4EBB-83D3-D96583ABEE63}"/>
              </a:ext>
            </a:extLst>
          </p:cNvPr>
          <p:cNvSpPr/>
          <p:nvPr/>
        </p:nvSpPr>
        <p:spPr>
          <a:xfrm>
            <a:off x="391668" y="1575817"/>
            <a:ext cx="3924300" cy="462381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855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D21F4B-D496-4170-A6C8-F72F0A4FA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E3B63DB-8BDC-4FCC-9E58-2EC622D943A7}"/>
              </a:ext>
            </a:extLst>
          </p:cNvPr>
          <p:cNvSpPr/>
          <p:nvPr/>
        </p:nvSpPr>
        <p:spPr>
          <a:xfrm>
            <a:off x="9138082" y="5078027"/>
            <a:ext cx="3053918" cy="17799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024FFD-CE8D-4F10-9A4D-F3E03D862549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02185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8C59FF-F694-449A-9767-F2DEBBCDC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653A60D-6901-44E8-BD69-23869C607586}"/>
              </a:ext>
            </a:extLst>
          </p:cNvPr>
          <p:cNvSpPr/>
          <p:nvPr/>
        </p:nvSpPr>
        <p:spPr>
          <a:xfrm>
            <a:off x="0" y="5157216"/>
            <a:ext cx="3053918" cy="17007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6F7A85-B064-4111-BCB0-BF9D5A7BD98D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96439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B17808-99B8-481E-82CE-85CA84AC5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214D8CA-4F2B-4F22-9063-BC93F3CF479D}"/>
              </a:ext>
            </a:extLst>
          </p:cNvPr>
          <p:cNvSpPr/>
          <p:nvPr/>
        </p:nvSpPr>
        <p:spPr>
          <a:xfrm>
            <a:off x="0" y="5078027"/>
            <a:ext cx="3053918" cy="17799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A59C42-EEF9-4C9D-9F51-B6A62F43C19D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4E1825-DC2B-45C5-B5C3-107D814BCBB9}"/>
              </a:ext>
            </a:extLst>
          </p:cNvPr>
          <p:cNvSpPr/>
          <p:nvPr/>
        </p:nvSpPr>
        <p:spPr>
          <a:xfrm>
            <a:off x="4087368" y="3553969"/>
            <a:ext cx="7985760" cy="11003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6EA4E7-7C89-475A-8579-FC282D333E55}"/>
              </a:ext>
            </a:extLst>
          </p:cNvPr>
          <p:cNvSpPr/>
          <p:nvPr/>
        </p:nvSpPr>
        <p:spPr>
          <a:xfrm>
            <a:off x="3901440" y="4527863"/>
            <a:ext cx="7985760" cy="1662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269137-4DD4-4030-B5C1-44F2A35F142F}"/>
              </a:ext>
            </a:extLst>
          </p:cNvPr>
          <p:cNvSpPr/>
          <p:nvPr/>
        </p:nvSpPr>
        <p:spPr>
          <a:xfrm>
            <a:off x="94488" y="1211197"/>
            <a:ext cx="4248912" cy="29676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20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67F0A7-22A1-4570-AFB4-677378BCF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296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618D362-44A4-4520-92A7-97C3A5776708}"/>
              </a:ext>
            </a:extLst>
          </p:cNvPr>
          <p:cNvSpPr/>
          <p:nvPr/>
        </p:nvSpPr>
        <p:spPr>
          <a:xfrm>
            <a:off x="0" y="5078027"/>
            <a:ext cx="3053918" cy="17799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47871D-F207-4B20-91E6-A5233B4E7C74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FC745-38F0-4DB4-8632-64F03960081E}"/>
              </a:ext>
            </a:extLst>
          </p:cNvPr>
          <p:cNvSpPr/>
          <p:nvPr/>
        </p:nvSpPr>
        <p:spPr>
          <a:xfrm>
            <a:off x="7358464" y="4142232"/>
            <a:ext cx="4081893" cy="807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B16AD6-8E3E-4B8D-87A1-813557E05BFD}"/>
              </a:ext>
            </a:extLst>
          </p:cNvPr>
          <p:cNvSpPr/>
          <p:nvPr/>
        </p:nvSpPr>
        <p:spPr>
          <a:xfrm>
            <a:off x="7358464" y="4843272"/>
            <a:ext cx="4081893" cy="807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6F9C48-280B-4807-AC03-14E05392BD80}"/>
              </a:ext>
            </a:extLst>
          </p:cNvPr>
          <p:cNvSpPr/>
          <p:nvPr/>
        </p:nvSpPr>
        <p:spPr>
          <a:xfrm>
            <a:off x="7276168" y="5565647"/>
            <a:ext cx="4081893" cy="807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8CF97B-3CEC-4F70-9078-1067F12A89D1}"/>
              </a:ext>
            </a:extLst>
          </p:cNvPr>
          <p:cNvSpPr/>
          <p:nvPr/>
        </p:nvSpPr>
        <p:spPr>
          <a:xfrm>
            <a:off x="3972757" y="4270308"/>
            <a:ext cx="2857811" cy="807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842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9720E8-DA19-4393-B122-287013EBE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AFCA34F-F241-4E89-BE0F-62775B2DD83E}"/>
              </a:ext>
            </a:extLst>
          </p:cNvPr>
          <p:cNvSpPr/>
          <p:nvPr/>
        </p:nvSpPr>
        <p:spPr>
          <a:xfrm>
            <a:off x="0" y="5078027"/>
            <a:ext cx="3053918" cy="17799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123253-9BD2-4648-8C9C-DB5E2392480B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5C48A5-1D2A-42F4-9608-76936A56F990}"/>
              </a:ext>
            </a:extLst>
          </p:cNvPr>
          <p:cNvSpPr/>
          <p:nvPr/>
        </p:nvSpPr>
        <p:spPr>
          <a:xfrm>
            <a:off x="7358464" y="4142232"/>
            <a:ext cx="4081893" cy="807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6F9D96-8D30-471C-8C4A-2EE23BCAF932}"/>
              </a:ext>
            </a:extLst>
          </p:cNvPr>
          <p:cNvSpPr/>
          <p:nvPr/>
        </p:nvSpPr>
        <p:spPr>
          <a:xfrm>
            <a:off x="7358464" y="4843272"/>
            <a:ext cx="4081893" cy="807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5179C2-C550-4328-AFF4-8C62B1C61249}"/>
              </a:ext>
            </a:extLst>
          </p:cNvPr>
          <p:cNvSpPr/>
          <p:nvPr/>
        </p:nvSpPr>
        <p:spPr>
          <a:xfrm>
            <a:off x="7276168" y="5565647"/>
            <a:ext cx="4081893" cy="807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47A4E2-08AE-4C80-847A-0AD29C32C127}"/>
              </a:ext>
            </a:extLst>
          </p:cNvPr>
          <p:cNvSpPr/>
          <p:nvPr/>
        </p:nvSpPr>
        <p:spPr>
          <a:xfrm>
            <a:off x="4565874" y="4407408"/>
            <a:ext cx="2040947" cy="807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557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432E69-BDD6-4610-8BB6-52D73D902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BD7E5E9-72AF-48C4-910D-0C375953B4D5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45C356-B004-43C4-AF8A-DF925E909E63}"/>
              </a:ext>
            </a:extLst>
          </p:cNvPr>
          <p:cNvSpPr/>
          <p:nvPr/>
        </p:nvSpPr>
        <p:spPr>
          <a:xfrm>
            <a:off x="4478104" y="2551176"/>
            <a:ext cx="6887888" cy="10424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7628FB-D03A-422D-B85C-39DF8CB9ADA2}"/>
              </a:ext>
            </a:extLst>
          </p:cNvPr>
          <p:cNvSpPr/>
          <p:nvPr/>
        </p:nvSpPr>
        <p:spPr>
          <a:xfrm>
            <a:off x="4478104" y="3947160"/>
            <a:ext cx="6887888" cy="10424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7687CF-10B6-46AD-AD03-55C04B936685}"/>
              </a:ext>
            </a:extLst>
          </p:cNvPr>
          <p:cNvSpPr/>
          <p:nvPr/>
        </p:nvSpPr>
        <p:spPr>
          <a:xfrm>
            <a:off x="4621360" y="5352288"/>
            <a:ext cx="6887888" cy="13045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0C2E2E-3EF3-4DD1-A9AE-9402BEFD4A75}"/>
              </a:ext>
            </a:extLst>
          </p:cNvPr>
          <p:cNvSpPr/>
          <p:nvPr/>
        </p:nvSpPr>
        <p:spPr>
          <a:xfrm>
            <a:off x="1180168" y="2596896"/>
            <a:ext cx="3297936" cy="10424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A15F62-5AC2-4972-8DA4-C26B6BB2991C}"/>
              </a:ext>
            </a:extLst>
          </p:cNvPr>
          <p:cNvSpPr/>
          <p:nvPr/>
        </p:nvSpPr>
        <p:spPr>
          <a:xfrm>
            <a:off x="1180168" y="4206240"/>
            <a:ext cx="3297936" cy="10424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9F5A18-2A09-4CA8-AC61-EE159619EBA7}"/>
              </a:ext>
            </a:extLst>
          </p:cNvPr>
          <p:cNvSpPr/>
          <p:nvPr/>
        </p:nvSpPr>
        <p:spPr>
          <a:xfrm>
            <a:off x="1202096" y="5507736"/>
            <a:ext cx="3297936" cy="10424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152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CE4CE1-3C42-431D-9F7C-27EC2D22D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7F9655-58DF-404F-84CA-92BF38FE8D63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582139-D410-47AD-AFA7-E3CA1100C714}"/>
              </a:ext>
            </a:extLst>
          </p:cNvPr>
          <p:cNvSpPr/>
          <p:nvPr/>
        </p:nvSpPr>
        <p:spPr>
          <a:xfrm>
            <a:off x="101176" y="3602736"/>
            <a:ext cx="3913040" cy="21031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D6B276-B4AF-412D-BB1F-47F50E8616FB}"/>
              </a:ext>
            </a:extLst>
          </p:cNvPr>
          <p:cNvSpPr/>
          <p:nvPr/>
        </p:nvSpPr>
        <p:spPr>
          <a:xfrm>
            <a:off x="4730496" y="2310384"/>
            <a:ext cx="7174992" cy="41818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A5DEB7-5176-49C5-A68A-6BC3D09544FE}"/>
              </a:ext>
            </a:extLst>
          </p:cNvPr>
          <p:cNvSpPr/>
          <p:nvPr/>
        </p:nvSpPr>
        <p:spPr>
          <a:xfrm>
            <a:off x="7760800" y="2310384"/>
            <a:ext cx="3913040" cy="9265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894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63206FC-77C6-4702-9C81-258C98B3B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1C2AF6E-DF32-4F60-B5BE-ECBD0EB97C66}"/>
              </a:ext>
            </a:extLst>
          </p:cNvPr>
          <p:cNvSpPr/>
          <p:nvPr/>
        </p:nvSpPr>
        <p:spPr>
          <a:xfrm>
            <a:off x="0" y="5078027"/>
            <a:ext cx="3053918" cy="17799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5B52F2-A464-41A3-BF29-20166D0F2F3D}"/>
              </a:ext>
            </a:extLst>
          </p:cNvPr>
          <p:cNvSpPr/>
          <p:nvPr/>
        </p:nvSpPr>
        <p:spPr>
          <a:xfrm>
            <a:off x="10908792" y="1"/>
            <a:ext cx="1283208" cy="4206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9316D2-C012-4C94-90AA-786CBD224AD3}"/>
              </a:ext>
            </a:extLst>
          </p:cNvPr>
          <p:cNvSpPr/>
          <p:nvPr/>
        </p:nvSpPr>
        <p:spPr>
          <a:xfrm>
            <a:off x="5062313" y="695033"/>
            <a:ext cx="5910487" cy="51205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50E023-C697-4F27-BB35-9559EDACB7FC}"/>
              </a:ext>
            </a:extLst>
          </p:cNvPr>
          <p:cNvSpPr/>
          <p:nvPr/>
        </p:nvSpPr>
        <p:spPr>
          <a:xfrm>
            <a:off x="5214713" y="5847632"/>
            <a:ext cx="5910487" cy="7650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293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BBF42D-38DF-4397-85DA-4F54A0C2F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1BC25C-CA65-4417-A9E7-41204A20C2DB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75537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86E5BA-D247-4278-A34E-D2C4E5BBD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6EAD748-ABD0-4D4B-8280-72406AE4ACF4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09101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C2A6B4-68D1-412C-987A-0BB3A7602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6BA7094-4397-4838-8DFC-1D7C77B88FDF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3527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5F21A8-848E-445E-AB29-CF9E9AA37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1927"/>
            <a:ext cx="5867400" cy="2105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FA654A-2582-48D5-BD31-5ED8D05D0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320" y="1062989"/>
            <a:ext cx="2619375" cy="342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530E59-CB0B-4BA9-BA24-61B4E74BA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58" y="4199574"/>
            <a:ext cx="3419475" cy="371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6FB878-07E1-4E50-942E-8AE101F1D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158" y="5088825"/>
            <a:ext cx="7115175" cy="447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E9C6F2-2DE9-4D80-B6E6-0EAF120B2B82}"/>
              </a:ext>
            </a:extLst>
          </p:cNvPr>
          <p:cNvSpPr txBox="1"/>
          <p:nvPr/>
        </p:nvSpPr>
        <p:spPr>
          <a:xfrm>
            <a:off x="228600" y="2991896"/>
            <a:ext cx="507492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All the probabilities are &gt;= 0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80D989-0B14-43F3-8B9F-C317137A2F24}"/>
              </a:ext>
            </a:extLst>
          </p:cNvPr>
          <p:cNvSpPr txBox="1"/>
          <p:nvPr/>
        </p:nvSpPr>
        <p:spPr>
          <a:xfrm>
            <a:off x="228600" y="3595735"/>
            <a:ext cx="507492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 Lets check the sum of all the probabilities: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026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17D249-6D7D-4EA2-937F-BA45A4618BDE}"/>
              </a:ext>
            </a:extLst>
          </p:cNvPr>
          <p:cNvSpPr/>
          <p:nvPr/>
        </p:nvSpPr>
        <p:spPr>
          <a:xfrm>
            <a:off x="368808" y="653903"/>
            <a:ext cx="91226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website has a 70% chance of staying online. What is the probability that the website is offline? What is the expected value for being online?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548074-2A8E-44EC-B7A9-9DDCE82A2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10" y="2000821"/>
            <a:ext cx="2247900" cy="3143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EC5A6B-5869-46CC-B396-759B186A9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10" y="2691883"/>
            <a:ext cx="2581275" cy="323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FC9731-43BC-4F15-9D30-C615EDD5E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900" y="2658545"/>
            <a:ext cx="2085975" cy="390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06901E-9854-4DC2-AE5B-7C097AC77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0291" y="2658545"/>
            <a:ext cx="2305050" cy="400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CE8E09-6C5B-47DC-A1C5-C237DDB39F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8653" y="3998595"/>
            <a:ext cx="4848225" cy="323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16752F-9EDA-4F57-BD82-759CCBE74F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3647" y="3941445"/>
            <a:ext cx="177165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8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D3B10E-67F4-41B7-9D76-F068E0F239FE}"/>
              </a:ext>
            </a:extLst>
          </p:cNvPr>
          <p:cNvSpPr/>
          <p:nvPr/>
        </p:nvSpPr>
        <p:spPr>
          <a:xfrm>
            <a:off x="313677" y="343050"/>
            <a:ext cx="1088994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Problem 1: Online Advertisement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company runs an online ad campaign, and the probability that a user clicks on the ad is 0.05. Out of 20 users: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probability that exactly 3 users click on the ad? (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Binomial distribution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probability that no one clicks on the ad? (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Bernoulli for a single trial; Binomial for 20 trials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expected number of users clicking on the ad? (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n×pn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\times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pn×p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Binomial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70D49A-DDF8-48E7-9B82-7A21E0C1E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77" y="2383423"/>
            <a:ext cx="3067050" cy="333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553944-C5B0-4358-A07D-80398F272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98" y="3022668"/>
            <a:ext cx="2381250" cy="257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256F15-F8DA-4F95-8559-A753CBC09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3231" y="2178151"/>
            <a:ext cx="2971800" cy="619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E31D9-0AF8-4424-868A-409D0DEB2A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2756" y="2258630"/>
            <a:ext cx="1847943" cy="4581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0F2923-FFC4-40BE-B472-DCC48BCB46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4549" y="3026407"/>
            <a:ext cx="3448050" cy="581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DD9224-BF02-4907-B851-A7043AF811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4549" y="3917041"/>
            <a:ext cx="3667125" cy="6953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342303-B437-4869-ADCA-297DFF13E1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192" y="5227746"/>
            <a:ext cx="2038350" cy="361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6C10AC-362C-4336-970B-DA9C4B1DF2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4405" y="5037623"/>
            <a:ext cx="4810125" cy="6381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B03C63-D1C3-4F7B-BDEB-A8F7211DF6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1865" y="6162525"/>
            <a:ext cx="2200275" cy="3524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586932-A38F-494A-A27E-A12F8AA86F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84405" y="6133356"/>
            <a:ext cx="27146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3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390997-3381-420B-8281-7DA1A4A3A554}"/>
              </a:ext>
            </a:extLst>
          </p:cNvPr>
          <p:cNvSpPr/>
          <p:nvPr/>
        </p:nvSpPr>
        <p:spPr>
          <a:xfrm>
            <a:off x="167640" y="251335"/>
            <a:ext cx="115366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Problem 2: Quality Control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factory produces light bulbs, and 90% of them pass quality control. Out of 10 bulbs randomly selected: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Write the probability mass function (PMF) for the number of bulbs passing quality control.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Find the probability that exactly 7 bulbs pass inspection.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Find the probability that at least 8 bulbs pass inspection.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expected number of bulbs that will pass?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4F7DD7-328B-4C8C-8511-3AAEE0E7A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97" y="2284666"/>
            <a:ext cx="1809750" cy="295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8D1D89-B358-4C80-8805-D48DE1C07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208" y="2184653"/>
            <a:ext cx="2743200" cy="495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D6E26D-FB3F-4C4A-8119-8AA78243120E}"/>
              </a:ext>
            </a:extLst>
          </p:cNvPr>
          <p:cNvSpPr txBox="1"/>
          <p:nvPr/>
        </p:nvSpPr>
        <p:spPr>
          <a:xfrm>
            <a:off x="3278124" y="2247637"/>
            <a:ext cx="101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PMF: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F4DC7E-E9FC-40F4-99F6-048D8D8F7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797" y="3171825"/>
            <a:ext cx="2505075" cy="257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18FA97-67D4-41FD-8BBE-325AFF623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1208" y="3124962"/>
            <a:ext cx="2486025" cy="466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123B7-EB41-45AF-9DB8-0F04C1E50F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4668" y="3124962"/>
            <a:ext cx="3762375" cy="476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EF9DFB-6B8C-49EB-A487-6DE5BA8D71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559" y="4297222"/>
            <a:ext cx="2495550" cy="3143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0E3EB3-9EF1-444D-8A8D-EB8940BC4B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11930" y="4179112"/>
            <a:ext cx="3848100" cy="476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5E5C45-C334-4FD7-A93D-A1B1CA19EC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7866" y="3918966"/>
            <a:ext cx="3838575" cy="2019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74FE00-71B0-4F6D-85C8-0A0AF23765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9371" y="5901690"/>
            <a:ext cx="2447925" cy="352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CF574C-FF3F-41EC-83CF-2FE5CEEEFE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1930" y="5835015"/>
            <a:ext cx="226695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0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8808B9-1556-4ECB-8C65-346389FC51A0}"/>
              </a:ext>
            </a:extLst>
          </p:cNvPr>
          <p:cNvSpPr/>
          <p:nvPr/>
        </p:nvSpPr>
        <p:spPr>
          <a:xfrm>
            <a:off x="0" y="298395"/>
            <a:ext cx="103296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Problem 4: Stock Market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stock price increases with a probability of 0.6 every day. Over a 5-day period: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PMF for the number of days the stock price increases?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Find the probability that the stock price increases exactly 3 times.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expected number of days the stock price increases?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C2CF40-AEAA-421D-861B-25EEBEC91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16" y="2220658"/>
            <a:ext cx="1981200" cy="295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885185-A71C-49A4-B08C-D3AA068C1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142" y="2201607"/>
            <a:ext cx="2505075" cy="333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A34A28-6E40-4CED-BB9C-A5D474F49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1943" y="2039681"/>
            <a:ext cx="3009900" cy="657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076C27-CA99-4AE2-A03B-0CE2706DF0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7575" y="3429000"/>
            <a:ext cx="2638425" cy="409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A6C792-2BA9-4ED7-B7F0-5F9762C912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1943" y="3319462"/>
            <a:ext cx="2705100" cy="628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068514-DC78-432D-AAA4-84704E0A3B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1943" y="4410646"/>
            <a:ext cx="4143375" cy="523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1D26A9-1B55-416C-8B8F-FBE8E27C5E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7575" y="5899023"/>
            <a:ext cx="2486025" cy="400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88F95F-F61A-4F61-A95F-B2906CA04F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1943" y="5899023"/>
            <a:ext cx="257175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4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D2C8DE1-BF09-4706-9802-60FBFB64A200}"/>
              </a:ext>
            </a:extLst>
          </p:cNvPr>
          <p:cNvSpPr/>
          <p:nvPr/>
        </p:nvSpPr>
        <p:spPr>
          <a:xfrm>
            <a:off x="304800" y="244870"/>
            <a:ext cx="995476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Problem 3: Coin Tossing (Bernoulli &amp; PMF)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fair coin is tossed: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PMF of the number of heads (X) in a single toss?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Extend the problem to 5 tosses (Binomial), and find: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Probability of getting exactly 3 heads.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Probability of getting at most 2 heads.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Expected number of heads.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12208D-D581-488A-ACF9-72DD53C7B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580894"/>
            <a:ext cx="2505075" cy="342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F798F9-99BC-43D2-90C9-9C8060851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440" y="2580894"/>
            <a:ext cx="5514975" cy="447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4EEF97-1E38-49B3-9F8E-F16AE01C3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7048" y="438912"/>
            <a:ext cx="1943100" cy="342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BC2D5C-A210-464C-B91A-B648F54964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3534157"/>
            <a:ext cx="2466975" cy="4000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4CE48C3-B592-43CD-8ED2-880A278705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6833" y="3353182"/>
            <a:ext cx="4171950" cy="762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17900F-8914-4F3F-BF68-18E1565C7D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5775" y="3453194"/>
            <a:ext cx="3781425" cy="5619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030B26-AB17-4CD0-95FF-3ADDBEDC28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665" y="4870894"/>
            <a:ext cx="2524125" cy="3714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9157AB8-2F63-4368-8CCA-2510D5072B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33775" y="4796881"/>
            <a:ext cx="4572000" cy="4953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300D31-8C68-4D0F-BBDE-F83FAAFDDA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21255" y="4439794"/>
            <a:ext cx="3476625" cy="18192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311426-87CB-445A-8EEE-F882FB9379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76841" y="5597643"/>
            <a:ext cx="4333875" cy="4762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F92D164-68BC-490D-B758-CE953F9E7E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76841" y="6411360"/>
            <a:ext cx="2828925" cy="3143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FA65C82-CA21-4A2E-989A-F261A06024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1665" y="6354210"/>
            <a:ext cx="2276475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54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D65BA4-0E75-426C-8FE8-547E8248C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35AA51-9EEB-4719-8EAE-A171D8501F8E}"/>
              </a:ext>
            </a:extLst>
          </p:cNvPr>
          <p:cNvSpPr/>
          <p:nvPr/>
        </p:nvSpPr>
        <p:spPr>
          <a:xfrm>
            <a:off x="0" y="5078027"/>
            <a:ext cx="3053918" cy="17799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F1A02D-4EC5-43EB-9636-186D9030D9F4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A2BAB5-7229-41FA-A147-EE14D31959B4}"/>
              </a:ext>
            </a:extLst>
          </p:cNvPr>
          <p:cNvSpPr/>
          <p:nvPr/>
        </p:nvSpPr>
        <p:spPr>
          <a:xfrm>
            <a:off x="6645232" y="1642872"/>
            <a:ext cx="3913040" cy="9265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573831-B300-4E8E-B823-5D29A9347935}"/>
              </a:ext>
            </a:extLst>
          </p:cNvPr>
          <p:cNvSpPr/>
          <p:nvPr/>
        </p:nvSpPr>
        <p:spPr>
          <a:xfrm>
            <a:off x="6697344" y="2965704"/>
            <a:ext cx="4760088" cy="26212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996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F3F071-8ECA-41A8-824D-72279ECBC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DE66F61-4C80-46C6-8471-AD06A6917243}"/>
              </a:ext>
            </a:extLst>
          </p:cNvPr>
          <p:cNvSpPr/>
          <p:nvPr/>
        </p:nvSpPr>
        <p:spPr>
          <a:xfrm>
            <a:off x="0" y="5078027"/>
            <a:ext cx="3053918" cy="17799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045165-962D-4392-ACFE-62CE3DF4FEE8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F2416A-4A20-48E9-9D9B-70DEC08AF40D}"/>
              </a:ext>
            </a:extLst>
          </p:cNvPr>
          <p:cNvSpPr/>
          <p:nvPr/>
        </p:nvSpPr>
        <p:spPr>
          <a:xfrm>
            <a:off x="8723375" y="692458"/>
            <a:ext cx="1139715" cy="60989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05009B-7AC9-4625-9BAA-27D848200107}"/>
              </a:ext>
            </a:extLst>
          </p:cNvPr>
          <p:cNvSpPr/>
          <p:nvPr/>
        </p:nvSpPr>
        <p:spPr>
          <a:xfrm>
            <a:off x="9863091" y="692457"/>
            <a:ext cx="1941990" cy="60989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AECC54-EAAC-4204-88C9-DE7C2E0F46EF}"/>
              </a:ext>
            </a:extLst>
          </p:cNvPr>
          <p:cNvSpPr/>
          <p:nvPr/>
        </p:nvSpPr>
        <p:spPr>
          <a:xfrm>
            <a:off x="4230209" y="759041"/>
            <a:ext cx="4429159" cy="57598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A55BEF-F1D1-44FF-BA9F-2836AC313453}"/>
              </a:ext>
            </a:extLst>
          </p:cNvPr>
          <p:cNvSpPr/>
          <p:nvPr/>
        </p:nvSpPr>
        <p:spPr>
          <a:xfrm>
            <a:off x="4383807" y="1335024"/>
            <a:ext cx="4275561" cy="57598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52C891-83BF-48CD-8791-BA603A9A1957}"/>
              </a:ext>
            </a:extLst>
          </p:cNvPr>
          <p:cNvSpPr/>
          <p:nvPr/>
        </p:nvSpPr>
        <p:spPr>
          <a:xfrm>
            <a:off x="4307007" y="1911096"/>
            <a:ext cx="4275561" cy="4663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FFC066-77A1-4AB8-950E-48D7BB4C1F09}"/>
              </a:ext>
            </a:extLst>
          </p:cNvPr>
          <p:cNvSpPr/>
          <p:nvPr/>
        </p:nvSpPr>
        <p:spPr>
          <a:xfrm>
            <a:off x="4447813" y="2377440"/>
            <a:ext cx="4275561" cy="4663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444444-1441-4C52-9E51-1EC15E673107}"/>
              </a:ext>
            </a:extLst>
          </p:cNvPr>
          <p:cNvSpPr/>
          <p:nvPr/>
        </p:nvSpPr>
        <p:spPr>
          <a:xfrm>
            <a:off x="4230209" y="2842496"/>
            <a:ext cx="4493165" cy="384176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981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25602B-A11F-40C9-8089-9B5903547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2BB563-6233-43AF-BEEE-59768C1AAE56}"/>
              </a:ext>
            </a:extLst>
          </p:cNvPr>
          <p:cNvSpPr/>
          <p:nvPr/>
        </p:nvSpPr>
        <p:spPr>
          <a:xfrm>
            <a:off x="0" y="5078027"/>
            <a:ext cx="3053918" cy="17799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7742CD-F1C0-407B-95E3-39CD17E74411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A08448-2D66-4B2D-A91D-C3CD8E931BF2}"/>
              </a:ext>
            </a:extLst>
          </p:cNvPr>
          <p:cNvSpPr/>
          <p:nvPr/>
        </p:nvSpPr>
        <p:spPr>
          <a:xfrm>
            <a:off x="4389120" y="868680"/>
            <a:ext cx="6720840" cy="57881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690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04023E-2D88-4143-B7D0-9A0B0D8C4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6BF05D7-2BF7-4030-AF48-2F35B162BCD8}"/>
              </a:ext>
            </a:extLst>
          </p:cNvPr>
          <p:cNvSpPr/>
          <p:nvPr/>
        </p:nvSpPr>
        <p:spPr>
          <a:xfrm>
            <a:off x="0" y="5078027"/>
            <a:ext cx="3053918" cy="17799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C99CE9-81B2-454C-A713-E4D048D6CDA1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049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CBA199-670C-4E46-A80A-13BF7B392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6BF05D7-2BF7-4030-AF48-2F35B162BCD8}"/>
              </a:ext>
            </a:extLst>
          </p:cNvPr>
          <p:cNvSpPr/>
          <p:nvPr/>
        </p:nvSpPr>
        <p:spPr>
          <a:xfrm>
            <a:off x="0" y="4922579"/>
            <a:ext cx="3154680" cy="193542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C99CE9-81B2-454C-A713-E4D048D6CDA1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274279-582C-46E7-ACE0-C7EBD4C352C4}"/>
              </a:ext>
            </a:extLst>
          </p:cNvPr>
          <p:cNvSpPr/>
          <p:nvPr/>
        </p:nvSpPr>
        <p:spPr>
          <a:xfrm>
            <a:off x="4180021" y="1453896"/>
            <a:ext cx="7260336" cy="6035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3B1162-F51B-4E08-A8B4-A3ADE41FE9C2}"/>
              </a:ext>
            </a:extLst>
          </p:cNvPr>
          <p:cNvSpPr/>
          <p:nvPr/>
        </p:nvSpPr>
        <p:spPr>
          <a:xfrm>
            <a:off x="4180021" y="3094046"/>
            <a:ext cx="7260336" cy="6035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4D4C85-86E8-4304-8B32-A272CCA80AB7}"/>
              </a:ext>
            </a:extLst>
          </p:cNvPr>
          <p:cNvSpPr/>
          <p:nvPr/>
        </p:nvSpPr>
        <p:spPr>
          <a:xfrm>
            <a:off x="4180021" y="3697550"/>
            <a:ext cx="7260336" cy="16059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2025CD-A89B-4860-8D0C-C83132B7F9E8}"/>
              </a:ext>
            </a:extLst>
          </p:cNvPr>
          <p:cNvSpPr/>
          <p:nvPr/>
        </p:nvSpPr>
        <p:spPr>
          <a:xfrm>
            <a:off x="4462272" y="2157984"/>
            <a:ext cx="7123176" cy="6035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900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08B7C1-5F66-4079-8270-5F1F88EE623D}"/>
              </a:ext>
            </a:extLst>
          </p:cNvPr>
          <p:cNvSpPr/>
          <p:nvPr/>
        </p:nvSpPr>
        <p:spPr>
          <a:xfrm>
            <a:off x="219075" y="724317"/>
            <a:ext cx="1124902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Probability Mass Function (PMF)?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Definition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The PMF is a function that gives the probability of a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discrete random variable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taking on specific values.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 Characteristics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Applies to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discrete random variables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probabilities must sum to 1.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Example: Rolling a die, flipping a coin, number of cars passing a toll booth.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Example: Rolling a Die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Random variable X: The outcome of a die roll.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Possible values: 1,2,3,4,5,6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MF: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Utility of PMF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Helps calculate probabilities for specific outcomes :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Real-World Scenarios for PMF: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Customer Orders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Number of items ordered by a customer in a single transaction.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Quality Control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Number of defective products in a batch.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Elections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Number of votes received by a candidate in a small polling station.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DB6BFC-8805-4E5D-868F-FC1A4E49D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3686175"/>
            <a:ext cx="3905250" cy="514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892488-01F7-4640-B705-2EAD9601E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562" y="4291012"/>
            <a:ext cx="1914525" cy="3714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8BF450-F753-4AFC-A5B5-D2B68C5CD748}"/>
              </a:ext>
            </a:extLst>
          </p:cNvPr>
          <p:cNvSpPr/>
          <p:nvPr/>
        </p:nvSpPr>
        <p:spPr>
          <a:xfrm>
            <a:off x="189892" y="-109240"/>
            <a:ext cx="28634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216133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1414</Words>
  <Application>Microsoft Office PowerPoint</Application>
  <PresentationFormat>Widescreen</PresentationFormat>
  <Paragraphs>143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Studio-Feixen-Sans</vt:lpstr>
      <vt:lpstr>Office Theme</vt:lpstr>
      <vt:lpstr>Probability Mass Functions Distributions Probability Density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Mass Functions Distributions Probability Density Functions</dc:title>
  <dc:creator>Senior Director of SDS</dc:creator>
  <cp:lastModifiedBy>Senior Director of SDS</cp:lastModifiedBy>
  <cp:revision>2</cp:revision>
  <dcterms:created xsi:type="dcterms:W3CDTF">2025-01-30T06:18:01Z</dcterms:created>
  <dcterms:modified xsi:type="dcterms:W3CDTF">2025-01-30T06:19:32Z</dcterms:modified>
</cp:coreProperties>
</file>